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  <p:sldMasterId id="2147483744" r:id="rId2"/>
  </p:sldMasterIdLst>
  <p:notesMasterIdLst>
    <p:notesMasterId r:id="rId17"/>
  </p:notesMasterIdLst>
  <p:sldIdLst>
    <p:sldId id="256" r:id="rId3"/>
    <p:sldId id="258" r:id="rId4"/>
    <p:sldId id="263" r:id="rId5"/>
    <p:sldId id="260" r:id="rId6"/>
    <p:sldId id="261" r:id="rId7"/>
    <p:sldId id="262" r:id="rId8"/>
    <p:sldId id="266" r:id="rId9"/>
    <p:sldId id="265" r:id="rId10"/>
    <p:sldId id="267" r:id="rId11"/>
    <p:sldId id="268" r:id="rId12"/>
    <p:sldId id="269" r:id="rId13"/>
    <p:sldId id="272" r:id="rId14"/>
    <p:sldId id="273" r:id="rId15"/>
    <p:sldId id="27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47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CE2894-63E0-594A-8866-1EAE922F755F}" type="datetimeFigureOut">
              <a:rPr lang="en-US" smtClean="0"/>
              <a:t>6/30/22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009E20-8315-E74E-80B0-0997016FB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2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09E20-8315-E74E-80B0-0997016FBA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605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09E20-8315-E74E-80B0-0997016FBA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638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09E20-8315-E74E-80B0-0997016FBA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24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09E20-8315-E74E-80B0-0997016FBA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39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09E20-8315-E74E-80B0-0997016FBA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09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09E20-8315-E74E-80B0-0997016FBA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53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09E20-8315-E74E-80B0-0997016FBA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83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09E20-8315-E74E-80B0-0997016FBA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591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09E20-8315-E74E-80B0-0997016FBA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352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09E20-8315-E74E-80B0-0997016FBA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2160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09E20-8315-E74E-80B0-0997016FBA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8386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09E20-8315-E74E-80B0-0997016FBA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538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A4A1E6B-AEEF-F44A-B373-C66830305951}" type="datetimeFigureOut">
              <a:rPr lang="en-US" smtClean="0"/>
              <a:t>6/30/22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432645F-DCCF-3041-9EB5-A3588E3BE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827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A1E6B-AEEF-F44A-B373-C66830305951}" type="datetimeFigureOut">
              <a:rPr lang="en-US" smtClean="0"/>
              <a:t>6/30/22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645F-DCCF-3041-9EB5-A3588E3BE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105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A1E6B-AEEF-F44A-B373-C66830305951}" type="datetimeFigureOut">
              <a:rPr lang="en-US" smtClean="0"/>
              <a:t>6/30/22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645F-DCCF-3041-9EB5-A3588E3BE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0179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A1E6B-AEEF-F44A-B373-C66830305951}" type="datetimeFigureOut">
              <a:rPr lang="en-US" smtClean="0"/>
              <a:t>6/30/22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645F-DCCF-3041-9EB5-A3588E3BE3CB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07009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A1E6B-AEEF-F44A-B373-C66830305951}" type="datetimeFigureOut">
              <a:rPr lang="en-US" smtClean="0"/>
              <a:t>6/30/22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645F-DCCF-3041-9EB5-A3588E3BE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174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A1E6B-AEEF-F44A-B373-C66830305951}" type="datetimeFigureOut">
              <a:rPr lang="en-US" smtClean="0"/>
              <a:t>6/30/22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645F-DCCF-3041-9EB5-A3588E3BE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20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A1E6B-AEEF-F44A-B373-C66830305951}" type="datetimeFigureOut">
              <a:rPr lang="en-US" smtClean="0"/>
              <a:t>6/30/22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645F-DCCF-3041-9EB5-A3588E3BE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570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A1E6B-AEEF-F44A-B373-C66830305951}" type="datetimeFigureOut">
              <a:rPr lang="en-US" smtClean="0"/>
              <a:t>6/30/22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645F-DCCF-3041-9EB5-A3588E3BE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665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A1E6B-AEEF-F44A-B373-C66830305951}" type="datetimeFigureOut">
              <a:rPr lang="en-US" smtClean="0"/>
              <a:t>6/30/22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645F-DCCF-3041-9EB5-A3588E3BE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5846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AE0A4-3089-2E06-8EAF-1BE141641A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C618A-D9BD-882E-1988-D6333762B2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8760C-9BE6-7DA8-96E5-6B8FDFB57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A1E6B-AEEF-F44A-B373-C66830305951}" type="datetimeFigureOut">
              <a:rPr lang="en-US" smtClean="0"/>
              <a:t>6/30/22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1EC30-8711-3A9C-985E-C5495F226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8479D-EAF6-6CFF-DA36-6AFB41567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645F-DCCF-3041-9EB5-A3588E3BE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374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A2FB5-6DCF-5F53-E7F8-66691666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6AA34-02F0-9DD6-3B0B-FC6B08C0E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2FF71-B2F1-703E-9895-003129922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A1E6B-AEEF-F44A-B373-C66830305951}" type="datetimeFigureOut">
              <a:rPr lang="en-US" smtClean="0"/>
              <a:t>6/30/22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009C0-D201-8A7C-669C-8D4ACFD4F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EB825-F79A-C128-46CB-D3CB48F44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645F-DCCF-3041-9EB5-A3588E3BE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2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A1E6B-AEEF-F44A-B373-C66830305951}" type="datetimeFigureOut">
              <a:rPr lang="en-US" smtClean="0"/>
              <a:t>6/30/22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645F-DCCF-3041-9EB5-A3588E3BE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0927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C1695-4920-D6D2-033F-BC03D3A5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E94B43-D7F5-9AD6-B3A0-68BF99F24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4C070-015C-7F5A-8978-7F4EE92D6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A1E6B-AEEF-F44A-B373-C66830305951}" type="datetimeFigureOut">
              <a:rPr lang="en-US" smtClean="0"/>
              <a:t>6/30/22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2CF1B-23EA-8E01-CBE8-445A61786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C0E12-5E53-E87B-DBD6-38CA66E90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645F-DCCF-3041-9EB5-A3588E3BE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3926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1A851-9216-08FD-2243-86AB6907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A2D2B-2CF5-76EB-F3F3-479B11C0C9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3674D-B8E9-48A7-79F9-F26A507FEE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52CEEC-43EB-4DF7-3DE9-BE53C8AC8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A1E6B-AEEF-F44A-B373-C66830305951}" type="datetimeFigureOut">
              <a:rPr lang="en-US" smtClean="0"/>
              <a:t>6/30/22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4B39B6-3C57-1050-463A-977F6133E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BE2B52-FA13-745B-7578-C88E3B61D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645F-DCCF-3041-9EB5-A3588E3BE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0097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FBB6E-36C4-0F8D-A80C-F40B4D748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0CE005-37FC-8027-C356-C8923E323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C006A6-66E2-76F7-5C21-0E2887CA12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E5493D-DD38-ECCA-7699-E42B98E384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AA4358-129E-6F75-77A7-9627A868FA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D8928B-04AE-EA76-4547-2E3BA6976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A1E6B-AEEF-F44A-B373-C66830305951}" type="datetimeFigureOut">
              <a:rPr lang="en-US" smtClean="0"/>
              <a:t>6/30/22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67266F-81FA-D5C0-4B58-DE3AF73AB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C515F4-6D6A-7B51-762D-0BD47CD4B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645F-DCCF-3041-9EB5-A3588E3BE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948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38F16-71E8-71E0-1A69-AFF0C3EF2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0D6B1A-0FC5-AFDB-FD1F-145CB29B1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A1E6B-AEEF-F44A-B373-C66830305951}" type="datetimeFigureOut">
              <a:rPr lang="en-US" smtClean="0"/>
              <a:t>6/30/22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79D90B-7FC7-BF8E-932C-3B98897F1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4464BC-6EB9-EE69-73B2-4C4C1CEED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645F-DCCF-3041-9EB5-A3588E3BE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3400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2F82E5-8B49-47F0-9DB0-52F92C8B5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A1E6B-AEEF-F44A-B373-C66830305951}" type="datetimeFigureOut">
              <a:rPr lang="en-US" smtClean="0"/>
              <a:t>6/30/22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CE8741-6E2A-3CA7-ABD5-E666715BC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5FACB-779B-D274-52A3-40217B5F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645F-DCCF-3041-9EB5-A3588E3BE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4434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5FF80-7B10-F593-B62F-6B807A257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1D61C-9B7E-3730-4C74-CEDC96E5A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41BFD-12A3-89C2-047C-83DAB53CA0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63046F-4127-BC2D-3740-7445E044E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A1E6B-AEEF-F44A-B373-C66830305951}" type="datetimeFigureOut">
              <a:rPr lang="en-US" smtClean="0"/>
              <a:t>6/30/22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366B2B-42B6-4CB3-3762-3AD578EFD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6E29E-E60E-0236-12CD-CB840C784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645F-DCCF-3041-9EB5-A3588E3BE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679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79352-3B05-A00F-DCA2-453E5266F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B023B7-9454-DBFF-E283-D6A8C22DB3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7EB5F9-94BF-DEDF-958A-CF586CCB8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EF24A5-2B0B-4711-2739-48CE621EB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A1E6B-AEEF-F44A-B373-C66830305951}" type="datetimeFigureOut">
              <a:rPr lang="en-US" smtClean="0"/>
              <a:t>6/30/22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E1338E-5700-A388-27AB-0DF99FEFD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D99143-AFC4-FCF4-B545-C9B9AEDC7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645F-DCCF-3041-9EB5-A3588E3BE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2512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776AA-825C-157F-264A-DF2AA792F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69F2D8-A507-33EE-B1FF-1B1AD94590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87498-7C2D-B27B-DD59-451CC0097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A1E6B-AEEF-F44A-B373-C66830305951}" type="datetimeFigureOut">
              <a:rPr lang="en-US" smtClean="0"/>
              <a:t>6/30/22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D31F3-3BE6-880E-D93A-DBDC3AAB8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72B8A-A7F9-1662-BD2A-FCBB74E0A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645F-DCCF-3041-9EB5-A3588E3BE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1542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47A565-83C9-4154-07DC-73ACF1FAA0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215444-5E70-A061-B86D-FD6F2EB63C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5BAAD-930B-96C5-9E32-17A8DF3E5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A1E6B-AEEF-F44A-B373-C66830305951}" type="datetimeFigureOut">
              <a:rPr lang="en-US" smtClean="0"/>
              <a:t>6/30/22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A20E5-9B5D-9238-619E-DF34A3FED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7155C-0C11-7B6E-7BEC-B34DC090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645F-DCCF-3041-9EB5-A3588E3BE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375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A1E6B-AEEF-F44A-B373-C66830305951}" type="datetimeFigureOut">
              <a:rPr lang="en-US" smtClean="0"/>
              <a:t>6/30/22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645F-DCCF-3041-9EB5-A3588E3BE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6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A1E6B-AEEF-F44A-B373-C66830305951}" type="datetimeFigureOut">
              <a:rPr lang="en-US" smtClean="0"/>
              <a:t>6/30/22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645F-DCCF-3041-9EB5-A3588E3BE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12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A1E6B-AEEF-F44A-B373-C66830305951}" type="datetimeFigureOut">
              <a:rPr lang="en-US" smtClean="0"/>
              <a:t>6/30/22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645F-DCCF-3041-9EB5-A3588E3BE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66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A1E6B-AEEF-F44A-B373-C66830305951}" type="datetimeFigureOut">
              <a:rPr lang="en-US" smtClean="0"/>
              <a:t>6/30/22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645F-DCCF-3041-9EB5-A3588E3BE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813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A1E6B-AEEF-F44A-B373-C66830305951}" type="datetimeFigureOut">
              <a:rPr lang="en-US" smtClean="0"/>
              <a:t>6/30/22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645F-DCCF-3041-9EB5-A3588E3BE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282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A1E6B-AEEF-F44A-B373-C66830305951}" type="datetimeFigureOut">
              <a:rPr lang="en-US" smtClean="0"/>
              <a:t>6/30/22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645F-DCCF-3041-9EB5-A3588E3BE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29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A1E6B-AEEF-F44A-B373-C66830305951}" type="datetimeFigureOut">
              <a:rPr lang="en-US" smtClean="0"/>
              <a:t>6/30/22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2645F-DCCF-3041-9EB5-A3588E3BE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59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A1E6B-AEEF-F44A-B373-C66830305951}" type="datetimeFigureOut">
              <a:rPr lang="en-US" smtClean="0"/>
              <a:t>6/30/22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645F-DCCF-3041-9EB5-A3588E3BE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9018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8C6C97-27C5-FFD0-A645-0FA26D676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DCF035-BA3A-7285-707B-39E836C75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1E3B8-E5FE-C9C9-6A01-E5F1748070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A1E6B-AEEF-F44A-B373-C66830305951}" type="datetimeFigureOut">
              <a:rPr lang="en-US" smtClean="0"/>
              <a:t>6/30/22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6B24C-8DB2-B9EE-EB0A-099981EA5F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4180E-184E-FD5D-F2A1-7C4C3AD4C9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2645F-DCCF-3041-9EB5-A3588E3BE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412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4770">
                <a:lumMod val="95000"/>
                <a:lumOff val="5000"/>
              </a:srgbClr>
            </a:gs>
            <a:gs pos="23000">
              <a:srgbClr val="134770">
                <a:lumMod val="95000"/>
                <a:lumOff val="5000"/>
              </a:srgbClr>
            </a:gs>
            <a:gs pos="69000">
              <a:srgbClr val="134770">
                <a:lumMod val="90000"/>
              </a:srgbClr>
            </a:gs>
            <a:gs pos="97000">
              <a:srgbClr val="134770">
                <a:lumMod val="85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8" name="Rectangle 7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AFA2F2-CC73-63C2-9AE7-297CBD77D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5055" y="1916907"/>
            <a:ext cx="7559039" cy="1108075"/>
          </a:xfrm>
        </p:spPr>
        <p:txBody>
          <a:bodyPr>
            <a:normAutofit/>
          </a:bodyPr>
          <a:lstStyle/>
          <a:p>
            <a:r>
              <a:rPr lang="en-US" sz="7200" b="1" cap="none" dirty="0">
                <a:latin typeface="Calibri Light" panose="020F0302020204030204" pitchFamily="34" charset="0"/>
                <a:cs typeface="Calibri Light" panose="020F0302020204030204" pitchFamily="34" charset="0"/>
              </a:rPr>
              <a:t>WebR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1D056-E12A-6474-F187-03DC9DFAEC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45055" y="2786622"/>
            <a:ext cx="8840152" cy="1108075"/>
          </a:xfrm>
        </p:spPr>
        <p:txBody>
          <a:bodyPr>
            <a:noAutofit/>
          </a:bodyPr>
          <a:lstStyle/>
          <a:p>
            <a:r>
              <a:rPr lang="en-US" sz="3000" cap="none" dirty="0">
                <a:solidFill>
                  <a:schemeClr val="tx1"/>
                </a:solidFill>
              </a:rPr>
              <a:t>R compiled for WebAssembly and running in the browser</a:t>
            </a:r>
          </a:p>
        </p:txBody>
      </p:sp>
      <p:grpSp>
        <p:nvGrpSpPr>
          <p:cNvPr id="189" name="Group 9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90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1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4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9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1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44" name="Subtitle 2">
            <a:extLst>
              <a:ext uri="{FF2B5EF4-FFF2-40B4-BE49-F238E27FC236}">
                <a16:creationId xmlns:a16="http://schemas.microsoft.com/office/drawing/2014/main" id="{9128DD52-6EBA-9830-43DC-C909A48CBB41}"/>
              </a:ext>
            </a:extLst>
          </p:cNvPr>
          <p:cNvSpPr txBox="1">
            <a:spLocks/>
          </p:cNvSpPr>
          <p:nvPr/>
        </p:nvSpPr>
        <p:spPr>
          <a:xfrm>
            <a:off x="2345055" y="3771623"/>
            <a:ext cx="8840152" cy="1108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cap="none" dirty="0">
                <a:solidFill>
                  <a:schemeClr val="tx1"/>
                </a:solidFill>
              </a:rPr>
              <a:t>George Stagg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51B67B88-F198-4456-AC4B-34999CB858D2}"/>
              </a:ext>
            </a:extLst>
          </p:cNvPr>
          <p:cNvSpPr txBox="1"/>
          <p:nvPr/>
        </p:nvSpPr>
        <p:spPr>
          <a:xfrm>
            <a:off x="2345055" y="4323557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cap="none" dirty="0">
                <a:solidFill>
                  <a:schemeClr val="tx1"/>
                </a:solidFill>
              </a:rPr>
              <a:t>RStudio</a:t>
            </a:r>
          </a:p>
        </p:txBody>
      </p:sp>
    </p:spTree>
    <p:extLst>
      <p:ext uri="{BB962C8B-B14F-4D97-AF65-F5344CB8AC3E}">
        <p14:creationId xmlns:p14="http://schemas.microsoft.com/office/powerpoint/2010/main" val="688682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34770">
                <a:lumMod val="95000"/>
                <a:lumOff val="5000"/>
              </a:srgbClr>
            </a:gs>
            <a:gs pos="22000">
              <a:srgbClr val="134770">
                <a:lumMod val="95000"/>
                <a:lumOff val="5000"/>
              </a:srgbClr>
            </a:gs>
            <a:gs pos="69000">
              <a:srgbClr val="134770">
                <a:lumMod val="90000"/>
              </a:srgbClr>
            </a:gs>
            <a:gs pos="96000">
              <a:srgbClr val="134770">
                <a:lumMod val="85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31E41375-35AE-9C17-A6CD-D84265A68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How building with </a:t>
            </a:r>
            <a:r>
              <a:rPr lang="en-US" sz="4000" b="1" dirty="0" err="1">
                <a:solidFill>
                  <a:schemeClr val="bg1"/>
                </a:solidFill>
              </a:rPr>
              <a:t>Emscripten</a:t>
            </a:r>
            <a:r>
              <a:rPr lang="en-US" sz="4000" b="1" dirty="0">
                <a:solidFill>
                  <a:schemeClr val="bg1"/>
                </a:solidFill>
              </a:rPr>
              <a:t> should work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5E01EE80-BA61-06C9-B0EC-E357F5898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7244" y="2946399"/>
            <a:ext cx="11197511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868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34770">
                <a:lumMod val="95000"/>
                <a:lumOff val="5000"/>
              </a:srgbClr>
            </a:gs>
            <a:gs pos="22000">
              <a:srgbClr val="134770">
                <a:lumMod val="95000"/>
                <a:lumOff val="5000"/>
              </a:srgbClr>
            </a:gs>
            <a:gs pos="69000">
              <a:srgbClr val="134770">
                <a:lumMod val="90000"/>
              </a:srgbClr>
            </a:gs>
            <a:gs pos="96000">
              <a:srgbClr val="134770">
                <a:lumMod val="85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31E41375-35AE-9C17-A6CD-D84265A68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However… R uses FORTRAN code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2A89D4-6233-1649-D248-054FAB978F10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2487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BLAS (1979)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LAPACK (1992)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Various other subroutines…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AAC5396-2115-72F8-541B-C30DE2A6A820}"/>
              </a:ext>
            </a:extLst>
          </p:cNvPr>
          <p:cNvSpPr txBox="1">
            <a:spLocks/>
          </p:cNvSpPr>
          <p:nvPr/>
        </p:nvSpPr>
        <p:spPr>
          <a:xfrm>
            <a:off x="838200" y="39282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</a:rPr>
              <a:t>Not directly supported by </a:t>
            </a:r>
            <a:r>
              <a:rPr lang="en-US" sz="3600" b="1" dirty="0" err="1">
                <a:solidFill>
                  <a:schemeClr val="bg1"/>
                </a:solidFill>
              </a:rPr>
              <a:t>Emscripten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410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34770">
                <a:lumMod val="95000"/>
                <a:lumOff val="5000"/>
              </a:srgbClr>
            </a:gs>
            <a:gs pos="22000">
              <a:srgbClr val="134770">
                <a:lumMod val="95000"/>
                <a:lumOff val="5000"/>
              </a:srgbClr>
            </a:gs>
            <a:gs pos="69000">
              <a:srgbClr val="134770">
                <a:lumMod val="90000"/>
              </a:srgbClr>
            </a:gs>
            <a:gs pos="96000">
              <a:srgbClr val="134770">
                <a:lumMod val="85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A237EF81-44BD-02CA-BF35-E63C442C0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28256" y="1136916"/>
            <a:ext cx="6525544" cy="5589875"/>
          </a:xfrm>
          <a:prstGeom prst="rect">
            <a:avLst/>
          </a:prstGeom>
        </p:spPr>
      </p:pic>
      <p:sp>
        <p:nvSpPr>
          <p:cNvPr id="24" name="Title 3">
            <a:extLst>
              <a:ext uri="{FF2B5EF4-FFF2-40B4-BE49-F238E27FC236}">
                <a16:creationId xmlns:a16="http://schemas.microsoft.com/office/drawing/2014/main" id="{326013AD-8D87-E873-BC87-EB201C0F1D9D}"/>
              </a:ext>
            </a:extLst>
          </p:cNvPr>
          <p:cNvSpPr txBox="1">
            <a:spLocks/>
          </p:cNvSpPr>
          <p:nvPr/>
        </p:nvSpPr>
        <p:spPr>
          <a:xfrm>
            <a:off x="838200" y="321827"/>
            <a:ext cx="10515600" cy="64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</a:rPr>
              <a:t>How building R with </a:t>
            </a:r>
            <a:r>
              <a:rPr lang="en-US" sz="4000" b="1" dirty="0" err="1">
                <a:solidFill>
                  <a:schemeClr val="bg1"/>
                </a:solidFill>
              </a:rPr>
              <a:t>Emscripten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i="1" dirty="0">
                <a:solidFill>
                  <a:schemeClr val="bg1"/>
                </a:solidFill>
              </a:rPr>
              <a:t>actually</a:t>
            </a:r>
            <a:r>
              <a:rPr lang="en-US" sz="4000" b="1" dirty="0">
                <a:solidFill>
                  <a:schemeClr val="bg1"/>
                </a:solidFill>
              </a:rPr>
              <a:t> works: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6F39F565-5957-C81B-B63E-A54F8B754FF4}"/>
              </a:ext>
            </a:extLst>
          </p:cNvPr>
          <p:cNvSpPr txBox="1">
            <a:spLocks/>
          </p:cNvSpPr>
          <p:nvPr/>
        </p:nvSpPr>
        <p:spPr>
          <a:xfrm>
            <a:off x="732947" y="2394600"/>
            <a:ext cx="4095307" cy="1339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</a:rPr>
              <a:t>I won’t go into detail,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it’s a little messy…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E20E4E-8B69-3635-AF7D-049DB18FF2AE}"/>
              </a:ext>
            </a:extLst>
          </p:cNvPr>
          <p:cNvSpPr txBox="1"/>
          <p:nvPr/>
        </p:nvSpPr>
        <p:spPr>
          <a:xfrm>
            <a:off x="732948" y="5162107"/>
            <a:ext cx="40953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Learn more @</a:t>
            </a:r>
          </a:p>
          <a:p>
            <a:r>
              <a:rPr lang="en-GB" sz="2000" dirty="0">
                <a:solidFill>
                  <a:schemeClr val="bg1">
                    <a:lumMod val="85000"/>
                  </a:schemeClr>
                </a:solidFill>
              </a:rPr>
              <a:t>https://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</a:rPr>
              <a:t>chrz.de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</a:rPr>
              <a:t>/2020/04/21/</a:t>
            </a:r>
            <a:r>
              <a:rPr lang="en-GB" sz="2000" dirty="0" err="1">
                <a:solidFill>
                  <a:schemeClr val="bg1">
                    <a:lumMod val="85000"/>
                  </a:schemeClr>
                </a:solidFill>
              </a:rPr>
              <a:t>fortran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</a:rPr>
              <a:t>-in-the-browser/</a:t>
            </a:r>
          </a:p>
        </p:txBody>
      </p:sp>
    </p:spTree>
    <p:extLst>
      <p:ext uri="{BB962C8B-B14F-4D97-AF65-F5344CB8AC3E}">
        <p14:creationId xmlns:p14="http://schemas.microsoft.com/office/powerpoint/2010/main" val="1140166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34770">
                <a:lumMod val="95000"/>
                <a:lumOff val="5000"/>
              </a:srgbClr>
            </a:gs>
            <a:gs pos="22000">
              <a:srgbClr val="134770">
                <a:lumMod val="95000"/>
                <a:lumOff val="5000"/>
              </a:srgbClr>
            </a:gs>
            <a:gs pos="69000">
              <a:srgbClr val="134770">
                <a:lumMod val="90000"/>
              </a:srgbClr>
            </a:gs>
            <a:gs pos="96000">
              <a:srgbClr val="134770">
                <a:lumMod val="85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BCF5CF-04ED-340D-ADFD-D39466705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626"/>
            <a:ext cx="10515600" cy="67992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…but it works!</a:t>
            </a:r>
          </a:p>
        </p:txBody>
      </p:sp>
      <p:sp>
        <p:nvSpPr>
          <p:cNvPr id="52" name="Content Placeholder 4">
            <a:extLst>
              <a:ext uri="{FF2B5EF4-FFF2-40B4-BE49-F238E27FC236}">
                <a16:creationId xmlns:a16="http://schemas.microsoft.com/office/drawing/2014/main" id="{744F413F-932F-4488-ECEB-3591E9E517F1}"/>
              </a:ext>
            </a:extLst>
          </p:cNvPr>
          <p:cNvSpPr txBox="1">
            <a:spLocks/>
          </p:cNvSpPr>
          <p:nvPr/>
        </p:nvSpPr>
        <p:spPr>
          <a:xfrm>
            <a:off x="838200" y="6078926"/>
            <a:ext cx="10515600" cy="6799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600" dirty="0">
                <a:solidFill>
                  <a:schemeClr val="bg1"/>
                </a:solidFill>
              </a:rPr>
              <a:t>Try it for yourself @ https://</a:t>
            </a:r>
            <a:r>
              <a:rPr lang="en-GB" sz="3600" dirty="0" err="1">
                <a:solidFill>
                  <a:schemeClr val="bg1"/>
                </a:solidFill>
              </a:rPr>
              <a:t>webr.gwstagg.co.uk</a:t>
            </a:r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6" name="webr" descr="webr">
            <a:hlinkClick r:id="" action="ppaction://media"/>
            <a:extLst>
              <a:ext uri="{FF2B5EF4-FFF2-40B4-BE49-F238E27FC236}">
                <a16:creationId xmlns:a16="http://schemas.microsoft.com/office/drawing/2014/main" id="{10467DA0-2184-73F4-4786-37C15D52DD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1430" y="900038"/>
            <a:ext cx="10009139" cy="505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97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4770">
                <a:lumMod val="95000"/>
                <a:lumOff val="5000"/>
              </a:srgbClr>
            </a:gs>
            <a:gs pos="23000">
              <a:srgbClr val="134770">
                <a:lumMod val="95000"/>
                <a:lumOff val="5000"/>
              </a:srgbClr>
            </a:gs>
            <a:gs pos="69000">
              <a:srgbClr val="134770">
                <a:lumMod val="90000"/>
              </a:srgbClr>
            </a:gs>
            <a:gs pos="97000">
              <a:srgbClr val="134770">
                <a:lumMod val="85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8" name="Rectangle 7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AFA2F2-CC73-63C2-9AE7-297CBD77D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2501" y="388471"/>
            <a:ext cx="7559039" cy="1108075"/>
          </a:xfrm>
        </p:spPr>
        <p:txBody>
          <a:bodyPr>
            <a:normAutofit/>
          </a:bodyPr>
          <a:lstStyle/>
          <a:p>
            <a:r>
              <a:rPr lang="en-US" sz="7200" b="1" cap="none" dirty="0">
                <a:latin typeface="Calibri Light" panose="020F0302020204030204" pitchFamily="34" charset="0"/>
                <a:cs typeface="Calibri Light" panose="020F0302020204030204" pitchFamily="34" charset="0"/>
              </a:rPr>
              <a:t>WebR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1D056-E12A-6474-F187-03DC9DFAEC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2501" y="1258186"/>
            <a:ext cx="8840152" cy="1108075"/>
          </a:xfrm>
        </p:spPr>
        <p:txBody>
          <a:bodyPr>
            <a:noAutofit/>
          </a:bodyPr>
          <a:lstStyle/>
          <a:p>
            <a:r>
              <a:rPr lang="en-US" sz="3000" cap="none" dirty="0">
                <a:solidFill>
                  <a:schemeClr val="tx1"/>
                </a:solidFill>
              </a:rPr>
              <a:t>R compiled for WebAssembly and running in the browser</a:t>
            </a:r>
          </a:p>
        </p:txBody>
      </p:sp>
      <p:grpSp>
        <p:nvGrpSpPr>
          <p:cNvPr id="189" name="Group 9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90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1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4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9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1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44" name="Subtitle 2">
            <a:extLst>
              <a:ext uri="{FF2B5EF4-FFF2-40B4-BE49-F238E27FC236}">
                <a16:creationId xmlns:a16="http://schemas.microsoft.com/office/drawing/2014/main" id="{9128DD52-6EBA-9830-43DC-C909A48CBB41}"/>
              </a:ext>
            </a:extLst>
          </p:cNvPr>
          <p:cNvSpPr txBox="1">
            <a:spLocks/>
          </p:cNvSpPr>
          <p:nvPr/>
        </p:nvSpPr>
        <p:spPr>
          <a:xfrm>
            <a:off x="2372501" y="4953345"/>
            <a:ext cx="8840152" cy="1108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cap="none" dirty="0">
                <a:solidFill>
                  <a:schemeClr val="tx1"/>
                </a:solidFill>
              </a:rPr>
              <a:t>George Stagg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51B67B88-F198-4456-AC4B-34999CB858D2}"/>
              </a:ext>
            </a:extLst>
          </p:cNvPr>
          <p:cNvSpPr txBox="1"/>
          <p:nvPr/>
        </p:nvSpPr>
        <p:spPr>
          <a:xfrm>
            <a:off x="2372501" y="550527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cap="none" dirty="0">
                <a:solidFill>
                  <a:schemeClr val="tx1"/>
                </a:solidFill>
              </a:rPr>
              <a:t>RStudio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CC28F25-E239-65CD-12F5-99B7CAC9984A}"/>
              </a:ext>
            </a:extLst>
          </p:cNvPr>
          <p:cNvSpPr txBox="1"/>
          <p:nvPr/>
        </p:nvSpPr>
        <p:spPr>
          <a:xfrm>
            <a:off x="2367739" y="2044046"/>
            <a:ext cx="813632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4000" dirty="0">
                <a:cs typeface="Calibri" panose="020F0502020204030204" pitchFamily="34" charset="0"/>
              </a:rPr>
              <a:t>Try it for yourself @ </a:t>
            </a:r>
            <a:r>
              <a:rPr lang="en-GB" sz="4000" dirty="0">
                <a:solidFill>
                  <a:schemeClr val="tx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</a:t>
            </a:r>
            <a:r>
              <a:rPr lang="en-GB" sz="4000" dirty="0">
                <a:solidFill>
                  <a:schemeClr val="tx1">
                    <a:lumMod val="85000"/>
                  </a:schemeClr>
                </a:solidFill>
                <a:cs typeface="Calibri" panose="020F0502020204030204" pitchFamily="34" charset="0"/>
              </a:rPr>
              <a:t>://</a:t>
            </a:r>
            <a:r>
              <a:rPr lang="en-GB" sz="4000" dirty="0" err="1">
                <a:solidFill>
                  <a:schemeClr val="tx1">
                    <a:lumMod val="85000"/>
                  </a:schemeClr>
                </a:solidFill>
                <a:cs typeface="Calibri" panose="020F0502020204030204" pitchFamily="34" charset="0"/>
              </a:rPr>
              <a:t>webr.gwstagg.co.uk</a:t>
            </a:r>
            <a:endParaRPr lang="en-GB" sz="4000" dirty="0">
              <a:solidFill>
                <a:schemeClr val="tx1">
                  <a:lumMod val="85000"/>
                </a:schemeClr>
              </a:solidFill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GB" sz="4000" dirty="0">
              <a:cs typeface="Calibri" panose="020F050202020403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415D35F-FC06-A2F7-5091-44D909E0F625}"/>
              </a:ext>
            </a:extLst>
          </p:cNvPr>
          <p:cNvSpPr txBox="1"/>
          <p:nvPr/>
        </p:nvSpPr>
        <p:spPr>
          <a:xfrm>
            <a:off x="2358218" y="3325716"/>
            <a:ext cx="910511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dirty="0">
                <a:cs typeface="Calibri" panose="020F0502020204030204" pitchFamily="34" charset="0"/>
              </a:rPr>
              <a:t>Source code @ </a:t>
            </a:r>
            <a:r>
              <a:rPr lang="en-GB" sz="4000" dirty="0">
                <a:solidFill>
                  <a:schemeClr val="tx1">
                    <a:lumMod val="85000"/>
                  </a:schemeClr>
                </a:solidFill>
                <a:cs typeface="Calibri" panose="020F0502020204030204" pitchFamily="34" charset="0"/>
              </a:rPr>
              <a:t>https://</a:t>
            </a:r>
            <a:r>
              <a:rPr lang="en-GB" sz="4000" dirty="0" err="1">
                <a:solidFill>
                  <a:schemeClr val="tx1">
                    <a:lumMod val="85000"/>
                  </a:schemeClr>
                </a:solidFill>
                <a:cs typeface="Calibri" panose="020F0502020204030204" pitchFamily="34" charset="0"/>
              </a:rPr>
              <a:t>github.com</a:t>
            </a:r>
            <a:r>
              <a:rPr lang="en-GB" sz="4000" dirty="0">
                <a:solidFill>
                  <a:schemeClr val="tx1">
                    <a:lumMod val="85000"/>
                  </a:schemeClr>
                </a:solidFill>
                <a:cs typeface="Calibri" panose="020F0502020204030204" pitchFamily="34" charset="0"/>
              </a:rPr>
              <a:t>/</a:t>
            </a:r>
            <a:r>
              <a:rPr lang="en-GB" sz="4000" dirty="0" err="1">
                <a:solidFill>
                  <a:schemeClr val="tx1">
                    <a:lumMod val="85000"/>
                  </a:schemeClr>
                </a:solidFill>
                <a:cs typeface="Calibri" panose="020F0502020204030204" pitchFamily="34" charset="0"/>
              </a:rPr>
              <a:t>georgestagg</a:t>
            </a:r>
            <a:r>
              <a:rPr lang="en-GB" sz="4000" dirty="0">
                <a:solidFill>
                  <a:schemeClr val="tx1">
                    <a:lumMod val="85000"/>
                  </a:schemeClr>
                </a:solidFill>
                <a:cs typeface="Calibri" panose="020F0502020204030204" pitchFamily="34" charset="0"/>
              </a:rPr>
              <a:t>/</a:t>
            </a:r>
            <a:r>
              <a:rPr lang="en-GB" sz="4000" dirty="0" err="1">
                <a:solidFill>
                  <a:schemeClr val="tx1">
                    <a:lumMod val="85000"/>
                  </a:schemeClr>
                </a:solidFill>
                <a:cs typeface="Calibri" panose="020F0502020204030204" pitchFamily="34" charset="0"/>
              </a:rPr>
              <a:t>webR</a:t>
            </a:r>
            <a:endParaRPr lang="en-GB" sz="4000" dirty="0">
              <a:solidFill>
                <a:schemeClr val="tx1">
                  <a:lumMod val="85000"/>
                </a:schemeClr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760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34770">
                <a:lumMod val="95000"/>
                <a:lumOff val="5000"/>
              </a:srgbClr>
            </a:gs>
            <a:gs pos="22000">
              <a:srgbClr val="134770">
                <a:lumMod val="95000"/>
                <a:lumOff val="5000"/>
              </a:srgbClr>
            </a:gs>
            <a:gs pos="69000">
              <a:srgbClr val="134770">
                <a:lumMod val="90000"/>
              </a:srgbClr>
            </a:gs>
            <a:gs pos="96000">
              <a:srgbClr val="134770">
                <a:lumMod val="85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BCF5CF-04ED-340D-ADFD-D39466705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Why run software in a browser?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FA103C-FBE2-B5FF-159C-BDD811369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08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Lots of potential reasons!</a:t>
            </a:r>
          </a:p>
        </p:txBody>
      </p:sp>
      <p:sp>
        <p:nvSpPr>
          <p:cNvPr id="52" name="Content Placeholder 4">
            <a:extLst>
              <a:ext uri="{FF2B5EF4-FFF2-40B4-BE49-F238E27FC236}">
                <a16:creationId xmlns:a16="http://schemas.microsoft.com/office/drawing/2014/main" id="{744F413F-932F-4488-ECEB-3591E9E517F1}"/>
              </a:ext>
            </a:extLst>
          </p:cNvPr>
          <p:cNvSpPr txBox="1">
            <a:spLocks/>
          </p:cNvSpPr>
          <p:nvPr/>
        </p:nvSpPr>
        <p:spPr>
          <a:xfrm>
            <a:off x="838200" y="2445651"/>
            <a:ext cx="5181600" cy="3731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Containerisation</a:t>
            </a:r>
          </a:p>
          <a:p>
            <a:r>
              <a:rPr lang="en-GB" dirty="0">
                <a:solidFill>
                  <a:schemeClr val="bg1"/>
                </a:solidFill>
              </a:rPr>
              <a:t>Notebook / </a:t>
            </a:r>
            <a:r>
              <a:rPr lang="en-GB" dirty="0" err="1">
                <a:solidFill>
                  <a:schemeClr val="bg1"/>
                </a:solidFill>
              </a:rPr>
              <a:t>Jupyter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Universal binaries</a:t>
            </a:r>
          </a:p>
        </p:txBody>
      </p:sp>
      <p:sp>
        <p:nvSpPr>
          <p:cNvPr id="53" name="Content Placeholder 5">
            <a:extLst>
              <a:ext uri="{FF2B5EF4-FFF2-40B4-BE49-F238E27FC236}">
                <a16:creationId xmlns:a16="http://schemas.microsoft.com/office/drawing/2014/main" id="{CF5A709C-1B81-02A6-A528-7231626003AD}"/>
              </a:ext>
            </a:extLst>
          </p:cNvPr>
          <p:cNvSpPr txBox="1">
            <a:spLocks/>
          </p:cNvSpPr>
          <p:nvPr/>
        </p:nvSpPr>
        <p:spPr>
          <a:xfrm>
            <a:off x="6172200" y="2445651"/>
            <a:ext cx="5181600" cy="37313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Sandboxing</a:t>
            </a:r>
          </a:p>
          <a:p>
            <a:r>
              <a:rPr lang="en-GB" dirty="0">
                <a:solidFill>
                  <a:schemeClr val="bg1"/>
                </a:solidFill>
              </a:rPr>
              <a:t>Reproducible output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Mobile / Tablet development</a:t>
            </a:r>
          </a:p>
        </p:txBody>
      </p:sp>
      <p:sp>
        <p:nvSpPr>
          <p:cNvPr id="54" name="Content Placeholder 4">
            <a:extLst>
              <a:ext uri="{FF2B5EF4-FFF2-40B4-BE49-F238E27FC236}">
                <a16:creationId xmlns:a16="http://schemas.microsoft.com/office/drawing/2014/main" id="{77A5D8E6-BD1F-6BCF-741A-732422E15937}"/>
              </a:ext>
            </a:extLst>
          </p:cNvPr>
          <p:cNvSpPr txBox="1">
            <a:spLocks/>
          </p:cNvSpPr>
          <p:nvPr/>
        </p:nvSpPr>
        <p:spPr>
          <a:xfrm>
            <a:off x="838200" y="4547287"/>
            <a:ext cx="10515600" cy="4850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Let me tell you my own reasons for creating </a:t>
            </a:r>
            <a:r>
              <a:rPr lang="en-US" sz="3200" dirty="0" err="1">
                <a:solidFill>
                  <a:schemeClr val="bg1"/>
                </a:solidFill>
              </a:rPr>
              <a:t>webR</a:t>
            </a:r>
            <a:r>
              <a:rPr lang="en-US" sz="3200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033660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34770">
                <a:lumMod val="95000"/>
                <a:lumOff val="5000"/>
              </a:srgbClr>
            </a:gs>
            <a:gs pos="22000">
              <a:srgbClr val="134770">
                <a:lumMod val="95000"/>
                <a:lumOff val="5000"/>
              </a:srgbClr>
            </a:gs>
            <a:gs pos="69000">
              <a:srgbClr val="134770">
                <a:lumMod val="90000"/>
              </a:srgbClr>
            </a:gs>
            <a:gs pos="96000">
              <a:srgbClr val="134770">
                <a:lumMod val="85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CA7E4A2-77B4-302C-DC65-C761D2C11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884" y="3429000"/>
            <a:ext cx="2393092" cy="28070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A05D25-9EE3-022F-797B-D042FEAC3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563" y="3429000"/>
            <a:ext cx="2393092" cy="2807087"/>
          </a:xfrm>
          <a:prstGeom prst="rect">
            <a:avLst/>
          </a:prstGeom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2DC94BC1-3189-7B87-7FBC-F9D0234E6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How can we capture R code and evaluate it on devices outside of our control?</a:t>
            </a:r>
          </a:p>
        </p:txBody>
      </p:sp>
    </p:spTree>
    <p:extLst>
      <p:ext uri="{BB962C8B-B14F-4D97-AF65-F5344CB8AC3E}">
        <p14:creationId xmlns:p14="http://schemas.microsoft.com/office/powerpoint/2010/main" val="3229394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34770">
                <a:lumMod val="95000"/>
                <a:lumOff val="5000"/>
              </a:srgbClr>
            </a:gs>
            <a:gs pos="22000">
              <a:srgbClr val="134770">
                <a:lumMod val="95000"/>
                <a:lumOff val="5000"/>
              </a:srgbClr>
            </a:gs>
            <a:gs pos="69000">
              <a:srgbClr val="134770">
                <a:lumMod val="90000"/>
              </a:srgbClr>
            </a:gs>
            <a:gs pos="96000">
              <a:srgbClr val="134770">
                <a:lumMod val="85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CA7E4A2-77B4-302C-DC65-C761D2C11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884" y="3429000"/>
            <a:ext cx="2393092" cy="28070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A05D25-9EE3-022F-797B-D042FEAC3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563" y="3429000"/>
            <a:ext cx="2393092" cy="28070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C35B9E-9D9E-D3E5-7C70-F839E01F0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898" y="359920"/>
            <a:ext cx="1730203" cy="123283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FFF4364-6D66-5D70-24AA-1F5E16A3B0FF}"/>
              </a:ext>
            </a:extLst>
          </p:cNvPr>
          <p:cNvCxnSpPr>
            <a:cxnSpLocks/>
          </p:cNvCxnSpPr>
          <p:nvPr/>
        </p:nvCxnSpPr>
        <p:spPr>
          <a:xfrm flipH="1">
            <a:off x="4602893" y="1830830"/>
            <a:ext cx="628005" cy="136009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551583-C123-BF90-D3E1-F5E0ED067DCE}"/>
              </a:ext>
            </a:extLst>
          </p:cNvPr>
          <p:cNvCxnSpPr>
            <a:cxnSpLocks/>
          </p:cNvCxnSpPr>
          <p:nvPr/>
        </p:nvCxnSpPr>
        <p:spPr>
          <a:xfrm>
            <a:off x="6961101" y="1830830"/>
            <a:ext cx="628008" cy="136009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C033CA6-B6B2-4680-485C-59493906173F}"/>
              </a:ext>
            </a:extLst>
          </p:cNvPr>
          <p:cNvCxnSpPr>
            <a:cxnSpLocks/>
          </p:cNvCxnSpPr>
          <p:nvPr/>
        </p:nvCxnSpPr>
        <p:spPr>
          <a:xfrm flipV="1">
            <a:off x="4413705" y="1830830"/>
            <a:ext cx="628005" cy="136009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FBD7C3F-7040-C66C-4E4C-922A4AB4B077}"/>
              </a:ext>
            </a:extLst>
          </p:cNvPr>
          <p:cNvCxnSpPr>
            <a:cxnSpLocks/>
          </p:cNvCxnSpPr>
          <p:nvPr/>
        </p:nvCxnSpPr>
        <p:spPr>
          <a:xfrm flipH="1">
            <a:off x="4823611" y="1836683"/>
            <a:ext cx="628005" cy="1354242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0573C6A-5F0B-BB58-8ECF-5D4C2B6D8B3E}"/>
              </a:ext>
            </a:extLst>
          </p:cNvPr>
          <p:cNvSpPr txBox="1"/>
          <p:nvPr/>
        </p:nvSpPr>
        <p:spPr>
          <a:xfrm>
            <a:off x="3847065" y="2329636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2*2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F8CDB4-D4F3-E70E-493A-6206A1F577BC}"/>
              </a:ext>
            </a:extLst>
          </p:cNvPr>
          <p:cNvSpPr txBox="1"/>
          <p:nvPr/>
        </p:nvSpPr>
        <p:spPr>
          <a:xfrm>
            <a:off x="5141675" y="2326211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4</a:t>
            </a:r>
          </a:p>
        </p:txBody>
      </p:sp>
    </p:spTree>
    <p:extLst>
      <p:ext uri="{BB962C8B-B14F-4D97-AF65-F5344CB8AC3E}">
        <p14:creationId xmlns:p14="http://schemas.microsoft.com/office/powerpoint/2010/main" val="4219380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34770">
                <a:lumMod val="95000"/>
                <a:lumOff val="5000"/>
              </a:srgbClr>
            </a:gs>
            <a:gs pos="22000">
              <a:srgbClr val="134770">
                <a:lumMod val="95000"/>
                <a:lumOff val="5000"/>
              </a:srgbClr>
            </a:gs>
            <a:gs pos="69000">
              <a:srgbClr val="134770">
                <a:lumMod val="90000"/>
              </a:srgbClr>
            </a:gs>
            <a:gs pos="96000">
              <a:srgbClr val="134770">
                <a:lumMod val="85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CA7E4A2-77B4-302C-DC65-C761D2C11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585" y="5556369"/>
            <a:ext cx="791446" cy="9283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A05D25-9EE3-022F-797B-D042FEAC3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704" y="5556369"/>
            <a:ext cx="791446" cy="9283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C35B9E-9D9E-D3E5-7C70-F839E01F0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898" y="359920"/>
            <a:ext cx="1730203" cy="12328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633454-6E38-651F-A514-E1D8B101F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823" y="5563043"/>
            <a:ext cx="791446" cy="9283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2B2690-7126-A0EB-AEE3-3B3F56B75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942" y="5563043"/>
            <a:ext cx="791446" cy="9283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1C547B4-BF39-35E5-539D-4774DB7F1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703" y="5563043"/>
            <a:ext cx="791446" cy="9283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49C3AD5-FD16-8437-E142-B451F6FBD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822" y="5563043"/>
            <a:ext cx="791446" cy="9283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DDDDFA3-EE76-422C-551B-12C4DCB43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941" y="5569717"/>
            <a:ext cx="791446" cy="9283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7ABB9C0-6C31-B55D-C6F9-5921EE025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9060" y="5569717"/>
            <a:ext cx="791446" cy="92836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B1F3B2E-0D97-5C64-D2A1-FA3B344CE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585" y="4614658"/>
            <a:ext cx="791446" cy="92836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4FFB216-209C-C332-1626-5F84B3F59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704" y="4614658"/>
            <a:ext cx="791446" cy="9283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AE4D75B-CE9D-A037-B3C9-AC98ECED5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823" y="4621332"/>
            <a:ext cx="791446" cy="92836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B937371-7944-F326-6E01-58D8B2E43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942" y="4621332"/>
            <a:ext cx="791446" cy="92836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9A31412-44E1-D290-C05A-01179F2F9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703" y="4621332"/>
            <a:ext cx="791446" cy="92836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BABC2B2-BBFA-EC32-8113-3D03C7090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822" y="4621332"/>
            <a:ext cx="791446" cy="92836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78D6368-5C35-BB68-E0C9-BDDB206B1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941" y="4628006"/>
            <a:ext cx="791446" cy="92836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0660F3F-B6D3-FBE2-4D20-D1E28E100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9060" y="4628006"/>
            <a:ext cx="791446" cy="92836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E51ABE6-BE04-9C7E-D32C-E97D20E85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585" y="3672947"/>
            <a:ext cx="791446" cy="92836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A01B3B7-AFFB-1116-F085-9734E6F27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704" y="3672947"/>
            <a:ext cx="791446" cy="92836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D43A0CB-FFDE-CC3A-FBCE-631D7E202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823" y="3679621"/>
            <a:ext cx="791446" cy="9283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F9D28D3-7042-9650-E50E-82F299225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942" y="3679621"/>
            <a:ext cx="791446" cy="92836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E3C0E3A-8112-C602-FA83-E51460812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703" y="3679621"/>
            <a:ext cx="791446" cy="92836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48C15E6-F4AB-3BA2-79B9-7D9D49D3E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822" y="3679621"/>
            <a:ext cx="791446" cy="92836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7FB2A30-7B4D-2087-2769-1F94DA64E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941" y="3686295"/>
            <a:ext cx="791446" cy="92836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E9C99BB-A664-0BB1-236B-5CFE25EE5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9060" y="3686295"/>
            <a:ext cx="791446" cy="92836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6E45121-375A-018B-56F8-52DC1DF5C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585" y="2731236"/>
            <a:ext cx="791446" cy="92836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7E63C7E-8FF8-103B-1F8B-59884CE29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704" y="2731236"/>
            <a:ext cx="791446" cy="9283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DC9115E-5806-0A12-2447-A501D3FD3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823" y="2737910"/>
            <a:ext cx="791446" cy="92836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E011E95-E935-09DE-3FCC-740E8FD21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942" y="2737910"/>
            <a:ext cx="791446" cy="92836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A5EF511-7747-C2EA-71CB-1FE28732D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703" y="2737910"/>
            <a:ext cx="791446" cy="92836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906540E-60E3-E7AC-2F2F-329D4642B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822" y="2737910"/>
            <a:ext cx="791446" cy="92836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EF5C411-0574-0834-99AF-E3965205E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941" y="2744584"/>
            <a:ext cx="791446" cy="92836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8C77BBE-DEE4-8145-B783-91AD88570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9060" y="2744584"/>
            <a:ext cx="791446" cy="92836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FCF178-B1EF-FC26-6DDD-B2ED17C1B181}"/>
              </a:ext>
            </a:extLst>
          </p:cNvPr>
          <p:cNvCxnSpPr>
            <a:cxnSpLocks/>
          </p:cNvCxnSpPr>
          <p:nvPr/>
        </p:nvCxnSpPr>
        <p:spPr>
          <a:xfrm>
            <a:off x="6077088" y="1682932"/>
            <a:ext cx="20077" cy="926147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861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34770">
                <a:lumMod val="95000"/>
                <a:lumOff val="5000"/>
              </a:srgbClr>
            </a:gs>
            <a:gs pos="22000">
              <a:srgbClr val="134770">
                <a:lumMod val="95000"/>
                <a:lumOff val="5000"/>
              </a:srgbClr>
            </a:gs>
            <a:gs pos="69000">
              <a:srgbClr val="134770">
                <a:lumMod val="90000"/>
              </a:srgbClr>
            </a:gs>
            <a:gs pos="96000">
              <a:srgbClr val="134770">
                <a:lumMod val="85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C35B9E-9D9E-D3E5-7C70-F839E01F0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898" y="359920"/>
            <a:ext cx="1730203" cy="123283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FCF178-B1EF-FC26-6DDD-B2ED17C1B181}"/>
              </a:ext>
            </a:extLst>
          </p:cNvPr>
          <p:cNvCxnSpPr>
            <a:cxnSpLocks/>
          </p:cNvCxnSpPr>
          <p:nvPr/>
        </p:nvCxnSpPr>
        <p:spPr>
          <a:xfrm>
            <a:off x="6077088" y="1682932"/>
            <a:ext cx="20077" cy="926147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C154698-E5C0-42EC-11C9-8A0B05EBB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2585" y="5569717"/>
            <a:ext cx="791446" cy="92836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65BE600-0A1E-DB7A-05B6-86B921235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704" y="5570107"/>
            <a:ext cx="791446" cy="92836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365FF52-5E30-860E-D386-6B0AB4E37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8465" y="5569717"/>
            <a:ext cx="791446" cy="92836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499B81B-EC82-419E-5177-C92FE06EB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584" y="5570107"/>
            <a:ext cx="791446" cy="92836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C4B9332-B57C-6909-1D6F-35052BD2D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345" y="5569717"/>
            <a:ext cx="791446" cy="92836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9037DA5-4849-C324-ACB6-EB5ED3A2C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464" y="5570107"/>
            <a:ext cx="791446" cy="92836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82C04D1-F4DB-9C5E-B007-981153490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0225" y="5569717"/>
            <a:ext cx="791446" cy="92836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2F5B490D-845C-C7EE-B506-F653D0AF9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8344" y="5570107"/>
            <a:ext cx="791446" cy="92836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349A519D-B275-D345-DEB5-B99D28FE1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2585" y="4633477"/>
            <a:ext cx="791446" cy="92836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E7FCF88-7C6C-E88B-7411-0CCDC7345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704" y="4633867"/>
            <a:ext cx="791446" cy="92836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A1A71763-0E1C-BE05-EF64-705801777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8465" y="4633477"/>
            <a:ext cx="791446" cy="92836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274D7CA-7AB3-65C9-A428-4C080648A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584" y="4633867"/>
            <a:ext cx="791446" cy="92836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F0825949-267D-3F18-6ADD-CAA42ECE0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345" y="4633477"/>
            <a:ext cx="791446" cy="928363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E0207913-782F-94A9-52B7-03287A427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464" y="4633867"/>
            <a:ext cx="791446" cy="92836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C922862D-0192-F5DE-41E3-11448C51E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0225" y="4633477"/>
            <a:ext cx="791446" cy="92836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029BD99-A757-76D1-2EC3-D26B84F54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704" y="3681214"/>
            <a:ext cx="791446" cy="928363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D44D1E0-BE75-ABA1-4B94-6306852C1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8465" y="3680824"/>
            <a:ext cx="791446" cy="928363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D1B50E30-374E-711A-BC89-5572263C9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584" y="3681214"/>
            <a:ext cx="791446" cy="928363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F746F275-F74D-C08A-1DA5-077BF87B7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345" y="3680824"/>
            <a:ext cx="791446" cy="928363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7151069D-EDE5-724F-5839-86D0A64D5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464" y="3681214"/>
            <a:ext cx="791446" cy="928363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40561F95-A25E-10C7-6099-EC7562C8B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0225" y="3680824"/>
            <a:ext cx="791446" cy="928363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6732C1DA-57FF-BCEF-A5A5-5EE80E29A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704" y="2744974"/>
            <a:ext cx="791446" cy="92836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57B9133E-D0F1-7453-80AC-992F94DEB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8465" y="2744584"/>
            <a:ext cx="791446" cy="928363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28E95499-46C6-8FAA-D16D-5BC878D11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584" y="2744974"/>
            <a:ext cx="791446" cy="928363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2434D45A-A932-66A7-08F7-77C2A7AB4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345" y="2744584"/>
            <a:ext cx="791446" cy="928363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1AA98DB2-D5B7-5549-5DA8-EC0125413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464" y="2744974"/>
            <a:ext cx="791446" cy="928363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3BC9E941-F9AB-AD7E-3E82-E84ADF532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0225" y="2744584"/>
            <a:ext cx="791446" cy="928363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73C20540-5043-513C-8920-40EF3230E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869" y="3677676"/>
            <a:ext cx="791446" cy="928363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2D3B1ED8-4C3A-16A3-9E22-1D5D2E620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869" y="2741436"/>
            <a:ext cx="791446" cy="928363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076BD835-61AC-1E89-66CE-440D837C6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7986" y="3688595"/>
            <a:ext cx="791446" cy="928363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27E029A4-D27A-E1B3-2C42-7232E2ECA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7986" y="2737121"/>
            <a:ext cx="791446" cy="928363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99D5C0C9-1568-73A0-4DDE-558FCD7F5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7986" y="4625220"/>
            <a:ext cx="791446" cy="928363"/>
          </a:xfrm>
          <a:prstGeom prst="rect">
            <a:avLst/>
          </a:prstGeom>
        </p:spPr>
      </p:pic>
      <p:pic>
        <p:nvPicPr>
          <p:cNvPr id="90" name="Picture 4" descr="Locomotive on Apple iOS 15.4">
            <a:extLst>
              <a:ext uri="{FF2B5EF4-FFF2-40B4-BE49-F238E27FC236}">
                <a16:creationId xmlns:a16="http://schemas.microsoft.com/office/drawing/2014/main" id="{CC75E922-2B16-50AB-1A95-EA7417A7B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977"/>
          <a:stretch/>
        </p:blipFill>
        <p:spPr bwMode="auto">
          <a:xfrm>
            <a:off x="4784188" y="65650"/>
            <a:ext cx="2032000" cy="447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DBAE67-9076-6945-DBFE-2847A562E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2813" y="263480"/>
            <a:ext cx="939819" cy="939819"/>
          </a:xfrm>
          <a:prstGeom prst="rect">
            <a:avLst/>
          </a:prstGeom>
        </p:spPr>
      </p:pic>
      <p:pic>
        <p:nvPicPr>
          <p:cNvPr id="1028" name="Picture 4" descr="Locomotive on Apple iOS 15.4">
            <a:extLst>
              <a:ext uri="{FF2B5EF4-FFF2-40B4-BE49-F238E27FC236}">
                <a16:creationId xmlns:a16="http://schemas.microsoft.com/office/drawing/2014/main" id="{F1F04525-06AA-DA1B-A76C-62CF503343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847"/>
          <a:stretch/>
        </p:blipFill>
        <p:spPr bwMode="auto">
          <a:xfrm>
            <a:off x="6180534" y="177562"/>
            <a:ext cx="2032000" cy="57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4" descr="Locomotive on Apple iOS 15.4">
            <a:extLst>
              <a:ext uri="{FF2B5EF4-FFF2-40B4-BE49-F238E27FC236}">
                <a16:creationId xmlns:a16="http://schemas.microsoft.com/office/drawing/2014/main" id="{7FCE97D0-C63B-81E5-520D-DCA072ABB7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847"/>
          <a:stretch/>
        </p:blipFill>
        <p:spPr bwMode="auto">
          <a:xfrm>
            <a:off x="5495605" y="56488"/>
            <a:ext cx="2032000" cy="57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47EE400E-1B8D-CD2A-137E-159E76FB76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7628" y="161326"/>
            <a:ext cx="939819" cy="93981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9AC1B3F2-D8AA-4AC3-98D9-84C8EBD0A2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7869" y="236585"/>
            <a:ext cx="939819" cy="9398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28AABB-5D9C-F45D-8BCE-B2E35B4A76F3}"/>
              </a:ext>
            </a:extLst>
          </p:cNvPr>
          <p:cNvSpPr txBox="1"/>
          <p:nvPr/>
        </p:nvSpPr>
        <p:spPr>
          <a:xfrm rot="1469809">
            <a:off x="7291275" y="785383"/>
            <a:ext cx="2406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GB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(10, 20, 5)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8C25DB7-6046-42CA-7F81-AFD72A4BD6C9}"/>
              </a:ext>
            </a:extLst>
          </p:cNvPr>
          <p:cNvSpPr txBox="1"/>
          <p:nvPr/>
        </p:nvSpPr>
        <p:spPr>
          <a:xfrm rot="20272636">
            <a:off x="7080189" y="992344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x^5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2D41768-A6DA-090A-8068-03BD84231993}"/>
              </a:ext>
            </a:extLst>
          </p:cNvPr>
          <p:cNvSpPr txBox="1"/>
          <p:nvPr/>
        </p:nvSpPr>
        <p:spPr>
          <a:xfrm rot="981155">
            <a:off x="3205591" y="239168"/>
            <a:ext cx="19127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df$prop</a:t>
            </a:r>
            <a:r>
              <a:rPr lang="en-GB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[100]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DB5DC1E-1BBE-4705-BA51-CCE3347BC38A}"/>
              </a:ext>
            </a:extLst>
          </p:cNvPr>
          <p:cNvSpPr txBox="1"/>
          <p:nvPr/>
        </p:nvSpPr>
        <p:spPr>
          <a:xfrm rot="20794355">
            <a:off x="3307393" y="1034022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hist(data)</a:t>
            </a:r>
          </a:p>
        </p:txBody>
      </p:sp>
    </p:spTree>
    <p:extLst>
      <p:ext uri="{BB962C8B-B14F-4D97-AF65-F5344CB8AC3E}">
        <p14:creationId xmlns:p14="http://schemas.microsoft.com/office/powerpoint/2010/main" val="2697642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34770">
                <a:lumMod val="95000"/>
                <a:lumOff val="5000"/>
              </a:srgbClr>
            </a:gs>
            <a:gs pos="22000">
              <a:srgbClr val="134770">
                <a:lumMod val="95000"/>
                <a:lumOff val="5000"/>
              </a:srgbClr>
            </a:gs>
            <a:gs pos="69000">
              <a:srgbClr val="134770">
                <a:lumMod val="90000"/>
              </a:srgbClr>
            </a:gs>
            <a:gs pos="96000">
              <a:srgbClr val="134770">
                <a:lumMod val="85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31E41375-35AE-9C17-A6CD-D84265A68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Solution: Evaluate the R code locally inside a web browser!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915ECF-1E8B-1E00-92E6-9D3E348A5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716" y="1908143"/>
            <a:ext cx="3908567" cy="458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549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4770">
                <a:lumMod val="95000"/>
                <a:lumOff val="5000"/>
              </a:srgbClr>
            </a:gs>
            <a:gs pos="22000">
              <a:srgbClr val="134770">
                <a:lumMod val="95000"/>
                <a:lumOff val="5000"/>
              </a:srgbClr>
            </a:gs>
            <a:gs pos="69000">
              <a:srgbClr val="134770">
                <a:lumMod val="90000"/>
              </a:srgbClr>
            </a:gs>
            <a:gs pos="96000">
              <a:srgbClr val="134770">
                <a:lumMod val="85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45143FE-F0D5-BFE6-8F26-272429DA1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D9211EB0-A3C7-169E-E5BE-45EBFB383D78}"/>
              </a:ext>
            </a:extLst>
          </p:cNvPr>
          <p:cNvSpPr txBox="1">
            <a:spLocks/>
          </p:cNvSpPr>
          <p:nvPr/>
        </p:nvSpPr>
        <p:spPr>
          <a:xfrm>
            <a:off x="833950" y="1273826"/>
            <a:ext cx="57512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bg1"/>
                </a:solidFill>
              </a:rPr>
              <a:t>WebAssembly (2017)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7490DED5-3556-4664-597A-E1C04BFDB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950" y="2529487"/>
            <a:ext cx="6367156" cy="3072852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Portable binary code format</a:t>
            </a:r>
          </a:p>
          <a:p>
            <a:r>
              <a:rPr lang="en-US" sz="3200" dirty="0">
                <a:solidFill>
                  <a:schemeClr val="bg1"/>
                </a:solidFill>
              </a:rPr>
              <a:t>Enables high-performance applications on web pages</a:t>
            </a:r>
          </a:p>
          <a:p>
            <a:r>
              <a:rPr lang="en-US" sz="3200" dirty="0">
                <a:solidFill>
                  <a:schemeClr val="bg1"/>
                </a:solidFill>
              </a:rPr>
              <a:t>Near-native execution speed</a:t>
            </a:r>
          </a:p>
          <a:p>
            <a:r>
              <a:rPr lang="en-US" sz="3200" dirty="0">
                <a:solidFill>
                  <a:schemeClr val="bg1"/>
                </a:solidFill>
              </a:rPr>
              <a:t>Supported by most modern browsers</a:t>
            </a:r>
          </a:p>
        </p:txBody>
      </p:sp>
    </p:spTree>
    <p:extLst>
      <p:ext uri="{BB962C8B-B14F-4D97-AF65-F5344CB8AC3E}">
        <p14:creationId xmlns:p14="http://schemas.microsoft.com/office/powerpoint/2010/main" val="985743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4770">
                <a:lumMod val="95000"/>
                <a:lumOff val="5000"/>
              </a:srgbClr>
            </a:gs>
            <a:gs pos="22000">
              <a:srgbClr val="134770">
                <a:lumMod val="95000"/>
                <a:lumOff val="5000"/>
              </a:srgbClr>
            </a:gs>
            <a:gs pos="69000">
              <a:srgbClr val="134770">
                <a:lumMod val="90000"/>
              </a:srgbClr>
            </a:gs>
            <a:gs pos="96000">
              <a:srgbClr val="134770">
                <a:lumMod val="85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E96A139-9F80-9439-CA52-E08F524193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79"/>
          <a:stretch/>
        </p:blipFill>
        <p:spPr bwMode="auto">
          <a:xfrm>
            <a:off x="7290659" y="1782599"/>
            <a:ext cx="3390753" cy="390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D9211EB0-A3C7-169E-E5BE-45EBFB383D78}"/>
              </a:ext>
            </a:extLst>
          </p:cNvPr>
          <p:cNvSpPr txBox="1">
            <a:spLocks/>
          </p:cNvSpPr>
          <p:nvPr/>
        </p:nvSpPr>
        <p:spPr>
          <a:xfrm>
            <a:off x="769723" y="1273826"/>
            <a:ext cx="57512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err="1">
                <a:solidFill>
                  <a:schemeClr val="bg1"/>
                </a:solidFill>
              </a:rPr>
              <a:t>Emscripten</a:t>
            </a:r>
            <a:r>
              <a:rPr lang="en-US" sz="4800" b="1" dirty="0">
                <a:solidFill>
                  <a:schemeClr val="bg1"/>
                </a:solidFill>
              </a:rPr>
              <a:t> (2012)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7490DED5-3556-4664-597A-E1C04BFDB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950" y="2529487"/>
            <a:ext cx="6367156" cy="3072852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C/C++ compiler for WebAssembly</a:t>
            </a:r>
          </a:p>
          <a:p>
            <a:r>
              <a:rPr lang="en-US" sz="3200" dirty="0">
                <a:solidFill>
                  <a:schemeClr val="bg1"/>
                </a:solidFill>
              </a:rPr>
              <a:t>Based on LLVM/Clang</a:t>
            </a:r>
          </a:p>
          <a:p>
            <a:r>
              <a:rPr lang="en-US" sz="3200" dirty="0">
                <a:solidFill>
                  <a:schemeClr val="bg1"/>
                </a:solidFill>
              </a:rPr>
              <a:t>Originally designed for </a:t>
            </a:r>
            <a:r>
              <a:rPr lang="en-US" sz="3200" dirty="0" err="1">
                <a:solidFill>
                  <a:schemeClr val="bg1"/>
                </a:solidFill>
              </a:rPr>
              <a:t>ASM.js</a:t>
            </a:r>
            <a:r>
              <a:rPr lang="en-US" sz="3200" dirty="0">
                <a:solidFill>
                  <a:schemeClr val="bg1"/>
                </a:solidFill>
              </a:rPr>
              <a:t> in web browsers</a:t>
            </a:r>
          </a:p>
          <a:p>
            <a:r>
              <a:rPr lang="en-US" sz="3200" dirty="0">
                <a:solidFill>
                  <a:schemeClr val="bg1"/>
                </a:solidFill>
              </a:rPr>
              <a:t>DOSBox, SQLite, </a:t>
            </a:r>
            <a:r>
              <a:rPr lang="en-US" sz="3200" dirty="0" err="1">
                <a:solidFill>
                  <a:schemeClr val="bg1"/>
                </a:solidFill>
              </a:rPr>
              <a:t>CPython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9716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1348</TotalTime>
  <Words>291</Words>
  <Application>Microsoft Macintosh PowerPoint</Application>
  <PresentationFormat>Widescreen</PresentationFormat>
  <Paragraphs>62</Paragraphs>
  <Slides>14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Courier New</vt:lpstr>
      <vt:lpstr>Tw Cen MT</vt:lpstr>
      <vt:lpstr>Circuit</vt:lpstr>
      <vt:lpstr>Office Theme</vt:lpstr>
      <vt:lpstr>WebR</vt:lpstr>
      <vt:lpstr>Why run software in a browser?</vt:lpstr>
      <vt:lpstr>How can we capture R code and evaluate it on devices outside of our control?</vt:lpstr>
      <vt:lpstr>PowerPoint Presentation</vt:lpstr>
      <vt:lpstr>PowerPoint Presentation</vt:lpstr>
      <vt:lpstr>PowerPoint Presentation</vt:lpstr>
      <vt:lpstr>Solution: Evaluate the R code locally inside a web browser!</vt:lpstr>
      <vt:lpstr>PowerPoint Presentation</vt:lpstr>
      <vt:lpstr>PowerPoint Presentation</vt:lpstr>
      <vt:lpstr>How building with Emscripten should work</vt:lpstr>
      <vt:lpstr>However… R uses FORTRAN code</vt:lpstr>
      <vt:lpstr>PowerPoint Presentation</vt:lpstr>
      <vt:lpstr>…but it works!</vt:lpstr>
      <vt:lpstr>WebR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WebR</dc:title>
  <dc:creator>George Stagg</dc:creator>
  <cp:lastModifiedBy>George Stagg</cp:lastModifiedBy>
  <cp:revision>7</cp:revision>
  <dcterms:created xsi:type="dcterms:W3CDTF">2022-06-29T13:04:01Z</dcterms:created>
  <dcterms:modified xsi:type="dcterms:W3CDTF">2022-06-30T12:36:38Z</dcterms:modified>
</cp:coreProperties>
</file>